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19_F0131207.xml" ContentType="application/vnd.ms-powerpoint.comments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76" r:id="rId3"/>
    <p:sldId id="257" r:id="rId4"/>
    <p:sldId id="258" r:id="rId5"/>
    <p:sldId id="270" r:id="rId6"/>
    <p:sldId id="271" r:id="rId7"/>
    <p:sldId id="280" r:id="rId8"/>
    <p:sldId id="281" r:id="rId9"/>
    <p:sldId id="262" r:id="rId10"/>
    <p:sldId id="263" r:id="rId11"/>
    <p:sldId id="264" r:id="rId12"/>
    <p:sldId id="267" r:id="rId13"/>
    <p:sldId id="268" r:id="rId14"/>
    <p:sldId id="269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1" r:id="rId24"/>
    <p:sldId id="292" r:id="rId25"/>
    <p:sldId id="293" r:id="rId26"/>
    <p:sldId id="294" r:id="rId27"/>
    <p:sldId id="295" r:id="rId28"/>
    <p:sldId id="297" r:id="rId29"/>
    <p:sldId id="296" r:id="rId30"/>
    <p:sldId id="298" r:id="rId31"/>
    <p:sldId id="299" r:id="rId32"/>
    <p:sldId id="300" r:id="rId33"/>
    <p:sldId id="301" r:id="rId34"/>
    <p:sldId id="302" r:id="rId35"/>
    <p:sldId id="310" r:id="rId36"/>
    <p:sldId id="311" r:id="rId37"/>
    <p:sldId id="312" r:id="rId38"/>
    <p:sldId id="313" r:id="rId39"/>
    <p:sldId id="314" r:id="rId40"/>
    <p:sldId id="315" r:id="rId41"/>
    <p:sldId id="303" r:id="rId42"/>
    <p:sldId id="307" r:id="rId43"/>
    <p:sldId id="305" r:id="rId44"/>
    <p:sldId id="308" r:id="rId45"/>
    <p:sldId id="306" r:id="rId46"/>
    <p:sldId id="309" r:id="rId47"/>
    <p:sldId id="317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30" r:id="rId56"/>
    <p:sldId id="331" r:id="rId57"/>
    <p:sldId id="332" r:id="rId58"/>
    <p:sldId id="333" r:id="rId59"/>
    <p:sldId id="334" r:id="rId60"/>
    <p:sldId id="33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706189-4051-F0EC-10B7-62A2E5B815A7}" name="Ben Noah Richardson" initials="BR" userId="S::bnrichar@andrew.cmu.edu::e0885a15-8e89-43c8-9c2c-7480c0f8d0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modernComment_119_F01312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E861E02-A772-446A-B7F0-8C4AB04B565A}" authorId="{B6706189-4051-F0EC-10B7-62A2E5B815A7}" created="2024-10-14T19:09:19.55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27781639" sldId="281"/>
      <ac:picMk id="7" creationId="{80FE357F-FE70-86B3-7FE2-361A7CE4D7C0}"/>
    </ac:deMkLst>
    <p188:txBody>
      <a:bodyPr/>
      <a:lstStyle/>
      <a:p>
        <a:r>
          <a:rPr lang="en-US"/>
          <a:t>Look in the frequency domain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F2040-71BD-4C63-8AE0-E33AFF4E2C6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6A374-1164-45C8-97E8-5BA8A8E0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66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2409D-E303-4C5C-8B9A-4A67C57AEA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6A374-1164-45C8-97E8-5BA8A8E01E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4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B509-76E7-99C6-9B62-4641969FD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EAC45-FFC4-C032-9181-D008AB703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4E084-5E28-05AD-564E-CC72DC70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75C0D-DD43-00A6-459F-88DCD3F8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9FCB1-0FC3-0DE2-FD61-74A345F85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47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26136-7446-D8A8-0D88-17F88746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B663D-CDA6-D812-E19D-95B2C21BE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2FF8F-3F70-9877-38E2-4F50E70E2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EFF0-1A09-68B7-19C9-C194EF65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8142D-09D1-64DC-DF7C-31321A212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14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8B2B2C-4EB4-9439-96A0-A6DCB7B65E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5BD28-3D8B-798B-D1F6-C0EF9F1D6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A5861-A4F7-08B6-BB29-2FF0D1AC1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7D905-35B6-FEBC-7A79-E9F779DF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35FDC-8FB1-98B7-D44D-3AA45B10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3613-C8EB-5A15-5D1C-BB312DDA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F9B1D-E70D-779A-8A36-BEC815755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C1838-0855-B8D5-397C-D7A20E98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23268-07B7-438C-4891-7956CD3C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933E9-6DB4-D8AF-F15D-287AC1AE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4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7CC3-0710-863D-EE63-2867C553B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3B120-0345-9257-3325-C55A0C4DE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D1F9B-3ABD-B4C9-D965-5B6C5743A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2D45F-FD03-F954-7B35-CE2CDD069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FE981-CC39-BC11-B583-2307EEDA6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77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A69E-CAA1-A0A0-3D79-945792E4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FA3D1-A3CE-96C0-F009-A8CBF30C3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D53546-F8E6-E7F5-8239-4D29F4D5C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C4ABF-2B02-6C0A-234F-E48FBA580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DB3F2-1A35-979E-F988-4F55E68BA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97751-9FFB-B6FF-4231-22685780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6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44B9-1C8C-0489-437F-DF3D907A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2F94B-9067-19E5-E090-62098FCC7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6856E-F364-D25F-FD8C-9C72AA94D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70567-7AA0-373C-7F15-D5BF566E2B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F59EF5-3377-2F01-5F22-8375AD7EAB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59037A-C1F3-BC0E-9015-CFED3FE9F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429178-0936-F90C-FDAE-CF668183B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77E75C-8203-3973-8610-2903149D8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1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3123-59BD-B6D2-B275-2A498B87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3889E-CA51-A060-CDAB-CE3E78A7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2424A-8285-EFC3-CF0D-F4E74CE9A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B9E97-1F49-1BFF-4114-D93E5D7B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6E4F4-5321-7AF9-864B-AF2E98FE3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44855-F187-A58C-4AD7-83841982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95215-261D-8D65-00C1-6B75A829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2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8008-5ECF-CA83-6347-A8D4FF9A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DD2CA-2814-591A-8844-772B0DFF5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2280B-59D4-5AA7-696C-B9A9E4078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8F3A0-245C-4E46-35DB-DD419CEF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5C42F-DB18-E305-A1F2-0D4A4CA5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D92AE-8C3A-9389-35BB-84542DB47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89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DACEB-B7BD-937B-3BA8-F47976A8B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806C7-97E7-9026-7A18-BD5AAF4DD2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8F3525-437D-C6F7-EEB6-27A5E1FA2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1E354-2702-1530-D443-83CB2D8FA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6BC23-80E3-284E-69E2-65790B27E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6C3BB-9B06-2188-83A0-D7849A27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79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F80D01-A0D2-6A73-A930-4E42A061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E8ABE-1A8A-D216-EEAD-4C65ED403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D14FD-0696-21EE-C7C6-091247DFA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CACAED-D859-483C-9AE0-4A15DC8C2EE7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F3C5C-EA3E-FE9C-69BF-F1D76F524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98311-6D97-1C43-9E17-975442302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19_F013120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06835-C2B8-34CB-5C19-716BD980A2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Mild Master Neuroimaging pilot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E1125-20BE-F786-7DF9-F3529CBE8B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77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EADF0-7BB1-AE90-BC76-965A07600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press topography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62397-F3F7-2FAC-0060-E34A1EFEB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5193"/>
            <a:ext cx="12192000" cy="27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5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EE30-357E-55E8-BC29-3AB9BA68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press at </a:t>
            </a:r>
            <a:r>
              <a:rPr lang="en-US" dirty="0" err="1"/>
              <a:t>Cz</a:t>
            </a:r>
            <a:r>
              <a:rPr lang="en-US" dirty="0"/>
              <a:t>, Fz, and </a:t>
            </a:r>
            <a:r>
              <a:rPr lang="en-US" dirty="0" err="1"/>
              <a:t>Pz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AD1B0A-97CC-AEF4-9602-E5E94D206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0" y="1444655"/>
            <a:ext cx="4958080" cy="4946706"/>
          </a:xfrm>
        </p:spPr>
      </p:pic>
    </p:spTree>
    <p:extLst>
      <p:ext uri="{BB962C8B-B14F-4D97-AF65-F5344CB8AC3E}">
        <p14:creationId xmlns:p14="http://schemas.microsoft.com/office/powerpoint/2010/main" val="3051680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C3602-B63C-22D4-50A3-9BEE5B914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4475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Spectrogram of whole trial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771A63-D441-C401-5C94-C36BD2AE2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99" y="953283"/>
            <a:ext cx="9652002" cy="543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17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83558-B81F-5B20-07B1-BD60ED410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C900E-A008-B84D-0216-A322EB762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4155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Spectrogram of whole trial</a:t>
            </a:r>
          </a:p>
        </p:txBody>
      </p:sp>
    </p:spTree>
    <p:extLst>
      <p:ext uri="{BB962C8B-B14F-4D97-AF65-F5344CB8AC3E}">
        <p14:creationId xmlns:p14="http://schemas.microsoft.com/office/powerpoint/2010/main" val="1300111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9C78-FE0E-C4C0-A147-D811C971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question from Ben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5E762-A620-C533-5894-3B7E4B29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subtract the mean response over the whole trial to see induced alpha more clearly?</a:t>
            </a:r>
          </a:p>
        </p:txBody>
      </p:sp>
    </p:spTree>
    <p:extLst>
      <p:ext uri="{BB962C8B-B14F-4D97-AF65-F5344CB8AC3E}">
        <p14:creationId xmlns:p14="http://schemas.microsoft.com/office/powerpoint/2010/main" val="2035110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2F13-08C4-56BB-584C-927F6CB2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am confused about </a:t>
            </a:r>
            <a:r>
              <a:rPr lang="en-US" dirty="0" err="1"/>
              <a:t>nirs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FD1E0-E2C8-BE25-F8E8-3D7EB1618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seeing negative going block averages, though I do see anticorrelation between </a:t>
            </a:r>
            <a:r>
              <a:rPr lang="en-US" dirty="0" err="1"/>
              <a:t>HbO</a:t>
            </a:r>
            <a:r>
              <a:rPr lang="en-US" dirty="0"/>
              <a:t> and </a:t>
            </a:r>
            <a:r>
              <a:rPr lang="en-US" dirty="0" err="1"/>
              <a:t>HbR</a:t>
            </a:r>
            <a:endParaRPr lang="en-US" dirty="0"/>
          </a:p>
          <a:p>
            <a:r>
              <a:rPr lang="en-US" dirty="0"/>
              <a:t>Filter limits = [0.01,0.1]</a:t>
            </a:r>
          </a:p>
          <a:p>
            <a:r>
              <a:rPr lang="en-US" dirty="0"/>
              <a:t>Short channel regression included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873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8509-F558-4032-4C7F-EF668BB5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35960" cy="3759835"/>
          </a:xfrm>
        </p:spPr>
        <p:txBody>
          <a:bodyPr/>
          <a:lstStyle/>
          <a:p>
            <a:r>
              <a:rPr lang="en-US" dirty="0"/>
              <a:t>With 5-7 seconds of rest (fullpilot1)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4A5C9-37F7-DCCF-A3F2-06024203B7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87"/>
          <a:stretch/>
        </p:blipFill>
        <p:spPr>
          <a:xfrm>
            <a:off x="5988880" y="247411"/>
            <a:ext cx="4908160" cy="6119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2D9F46-4263-A62C-D476-12C5FCCEE046}"/>
              </a:ext>
            </a:extLst>
          </p:cNvPr>
          <p:cNvSpPr txBox="1"/>
          <p:nvPr/>
        </p:nvSpPr>
        <p:spPr>
          <a:xfrm>
            <a:off x="7345680" y="6334780"/>
            <a:ext cx="3018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 re: cue onset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E8CC7-CCE0-AE57-ED34-2BE1065FA718}"/>
              </a:ext>
            </a:extLst>
          </p:cNvPr>
          <p:cNvSpPr txBox="1"/>
          <p:nvPr/>
        </p:nvSpPr>
        <p:spPr>
          <a:xfrm rot="16200000">
            <a:off x="4605713" y="2910860"/>
            <a:ext cx="224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DeltaHb</a:t>
            </a:r>
            <a:r>
              <a:rPr lang="en-US" sz="2800" dirty="0"/>
              <a:t> (</a:t>
            </a:r>
            <a:r>
              <a:rPr lang="en-US" sz="2800" dirty="0" err="1"/>
              <a:t>uM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6105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D2206-59BB-D8F0-E04E-C94A7D50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36520" cy="3546475"/>
          </a:xfrm>
        </p:spPr>
        <p:txBody>
          <a:bodyPr/>
          <a:lstStyle/>
          <a:p>
            <a:r>
              <a:rPr lang="en-US" dirty="0"/>
              <a:t>With 7-9 seconds of rest (</a:t>
            </a:r>
            <a:r>
              <a:rPr lang="en-US" dirty="0" err="1"/>
              <a:t>fullpilot</a:t>
            </a:r>
            <a:r>
              <a:rPr lang="en-US" dirty="0"/>
              <a:t> 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798B9C-66E2-BBC2-BD3B-E77627BA6F09}"/>
              </a:ext>
            </a:extLst>
          </p:cNvPr>
          <p:cNvSpPr txBox="1"/>
          <p:nvPr/>
        </p:nvSpPr>
        <p:spPr>
          <a:xfrm>
            <a:off x="7345680" y="6334780"/>
            <a:ext cx="3018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 re: cue onset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28161-C2CB-0660-1226-B6C7F24D3E8B}"/>
              </a:ext>
            </a:extLst>
          </p:cNvPr>
          <p:cNvSpPr txBox="1"/>
          <p:nvPr/>
        </p:nvSpPr>
        <p:spPr>
          <a:xfrm rot="16200000">
            <a:off x="4605713" y="2910860"/>
            <a:ext cx="224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DeltaHb</a:t>
            </a:r>
            <a:r>
              <a:rPr lang="en-US" sz="2800" dirty="0"/>
              <a:t> (</a:t>
            </a:r>
            <a:r>
              <a:rPr lang="en-US" sz="2800" dirty="0" err="1"/>
              <a:t>uM</a:t>
            </a:r>
            <a:r>
              <a:rPr lang="en-US" sz="28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76D2B2-8E1F-0ECA-8F46-C6937F488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3966"/>
            <a:ext cx="5005600" cy="61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51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DADC9-008D-26E7-C4D2-0C9AF4CD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07035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5-7 sec rest – 0.07 Hz task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11B7E-D5AA-E249-75AE-82626CE9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41"/>
          <a:stretch/>
        </p:blipFill>
        <p:spPr>
          <a:xfrm>
            <a:off x="660400" y="964785"/>
            <a:ext cx="11013440" cy="559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9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9D6A25-871D-CD64-0E01-FC12F0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565"/>
            <a:ext cx="10515600" cy="407035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7-9 sec rest – 0.067 Hz task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D2161-291B-CF0D-5425-1535D75A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527"/>
            <a:ext cx="11724640" cy="609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16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698B578-403D-6421-AC5C-B59023F7F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3" y="354014"/>
            <a:ext cx="11796054" cy="61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76D32694-B9EA-8E0C-721B-D639BFF729D4}"/>
              </a:ext>
            </a:extLst>
          </p:cNvPr>
          <p:cNvSpPr/>
          <p:nvPr/>
        </p:nvSpPr>
        <p:spPr>
          <a:xfrm>
            <a:off x="4216400" y="2418080"/>
            <a:ext cx="528320" cy="274320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3B99A-BCFE-E29D-83C1-F0624B46E0CF}"/>
              </a:ext>
            </a:extLst>
          </p:cNvPr>
          <p:cNvSpPr txBox="1"/>
          <p:nvPr/>
        </p:nvSpPr>
        <p:spPr>
          <a:xfrm>
            <a:off x="4023851" y="1977628"/>
            <a:ext cx="95454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300 </a:t>
            </a:r>
            <a:r>
              <a:rPr lang="en-US" b="1" dirty="0" err="1"/>
              <a:t>ms</a:t>
            </a:r>
            <a:endParaRPr lang="en-US" b="1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4A11BF1-8936-E392-A685-E1648996F186}"/>
              </a:ext>
            </a:extLst>
          </p:cNvPr>
          <p:cNvSpPr/>
          <p:nvPr/>
        </p:nvSpPr>
        <p:spPr>
          <a:xfrm>
            <a:off x="6583680" y="3850640"/>
            <a:ext cx="366743" cy="179662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D0A3A-3CC2-4728-B0FC-DABD7CFB8F16}"/>
              </a:ext>
            </a:extLst>
          </p:cNvPr>
          <p:cNvSpPr txBox="1"/>
          <p:nvPr/>
        </p:nvSpPr>
        <p:spPr>
          <a:xfrm>
            <a:off x="6289777" y="4180840"/>
            <a:ext cx="95454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250 </a:t>
            </a:r>
            <a:r>
              <a:rPr lang="en-US" b="1" dirty="0" err="1"/>
              <a:t>ms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859A9-8D6F-4405-68E9-BA7046DFD72A}"/>
              </a:ext>
            </a:extLst>
          </p:cNvPr>
          <p:cNvSpPr txBox="1"/>
          <p:nvPr/>
        </p:nvSpPr>
        <p:spPr>
          <a:xfrm>
            <a:off x="7467600" y="5703332"/>
            <a:ext cx="413512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16</a:t>
            </a:r>
            <a:r>
              <a:rPr lang="en-US" dirty="0"/>
              <a:t> token pairs * 600 </a:t>
            </a:r>
            <a:r>
              <a:rPr lang="en-US" dirty="0" err="1"/>
              <a:t>ms</a:t>
            </a:r>
            <a:r>
              <a:rPr lang="en-US" dirty="0"/>
              <a:t>/pair =  9.6 sec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0E44C-2538-4BDF-08AE-E6A3CE3B9577}"/>
              </a:ext>
            </a:extLst>
          </p:cNvPr>
          <p:cNvSpPr txBox="1"/>
          <p:nvPr/>
        </p:nvSpPr>
        <p:spPr>
          <a:xfrm>
            <a:off x="7599680" y="3368318"/>
            <a:ext cx="81910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50 </a:t>
            </a:r>
            <a:r>
              <a:rPr lang="en-US" b="1" dirty="0" err="1"/>
              <a:t>ms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E80995-6128-5A44-7CA8-10A2E077DB6B}"/>
              </a:ext>
            </a:extLst>
          </p:cNvPr>
          <p:cNvSpPr txBox="1"/>
          <p:nvPr/>
        </p:nvSpPr>
        <p:spPr>
          <a:xfrm>
            <a:off x="8321040" y="4820642"/>
            <a:ext cx="123952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b="1" dirty="0"/>
              <a:t>9.6</a:t>
            </a:r>
          </a:p>
        </p:txBody>
      </p:sp>
    </p:spTree>
    <p:extLst>
      <p:ext uri="{BB962C8B-B14F-4D97-AF65-F5344CB8AC3E}">
        <p14:creationId xmlns:p14="http://schemas.microsoft.com/office/powerpoint/2010/main" val="415535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B0F-DC6D-FBF0-5B63-ED5AB19E0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445"/>
            <a:ext cx="10515600" cy="234315"/>
          </a:xfrm>
        </p:spPr>
        <p:txBody>
          <a:bodyPr>
            <a:noAutofit/>
          </a:bodyPr>
          <a:lstStyle/>
          <a:p>
            <a:r>
              <a:rPr lang="en-US" sz="2800" dirty="0"/>
              <a:t>9-13 seconds rest; Filter limits [0.01,0.3], task rate 0.05 - 0.06 Hz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294C4-223A-2DD5-93A0-83A8ED4A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04"/>
          <a:stretch/>
        </p:blipFill>
        <p:spPr>
          <a:xfrm>
            <a:off x="99043" y="538480"/>
            <a:ext cx="11993914" cy="644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39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1980BF-72D6-CF0F-0FDE-C68EE9BD9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284" y="911058"/>
            <a:ext cx="7935432" cy="5744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6A4448-125F-3FD3-A290-2E0DA4F1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fullpilot1 fNIRS Spectrum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97629-30BA-8C61-1B4D-FB0A7BF88F53}"/>
              </a:ext>
            </a:extLst>
          </p:cNvPr>
          <p:cNvSpPr txBox="1"/>
          <p:nvPr/>
        </p:nvSpPr>
        <p:spPr>
          <a:xfrm>
            <a:off x="5227365" y="956231"/>
            <a:ext cx="173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filtering</a:t>
            </a:r>
          </a:p>
        </p:txBody>
      </p:sp>
    </p:spTree>
    <p:extLst>
      <p:ext uri="{BB962C8B-B14F-4D97-AF65-F5344CB8AC3E}">
        <p14:creationId xmlns:p14="http://schemas.microsoft.com/office/powerpoint/2010/main" val="3877660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D82F-89FD-43E4-6C7B-FC447248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1C4E8-C49D-0B19-B29D-DDFFD7D4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E9AFE-3463-A9E8-EDD0-F2F37E57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46" y="456785"/>
            <a:ext cx="8287907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82C9-4EE5-23D3-6F54-B1ED4A65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fullpilot2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800D2-23E8-0E2D-FC4F-82641FFDD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73" y="1437519"/>
            <a:ext cx="7725853" cy="5420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67A45F-756A-4329-606D-651CF95DC85F}"/>
              </a:ext>
            </a:extLst>
          </p:cNvPr>
          <p:cNvSpPr txBox="1"/>
          <p:nvPr/>
        </p:nvSpPr>
        <p:spPr>
          <a:xfrm>
            <a:off x="5227364" y="1252853"/>
            <a:ext cx="173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filtering</a:t>
            </a:r>
          </a:p>
        </p:txBody>
      </p:sp>
    </p:spTree>
    <p:extLst>
      <p:ext uri="{BB962C8B-B14F-4D97-AF65-F5344CB8AC3E}">
        <p14:creationId xmlns:p14="http://schemas.microsoft.com/office/powerpoint/2010/main" val="850710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D75C-8DD0-E08E-F92A-E77E9814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C9B44-E303-9F44-058B-F074A7CD6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49773-0C93-4F1B-3F07-DB70CE9A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513943"/>
            <a:ext cx="8649907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10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0BF7DA-E1C2-107C-F4D3-C3571A846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40" y="620496"/>
            <a:ext cx="8757920" cy="6237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BB7E99-C2B3-9E19-404C-5731314088BE}"/>
              </a:ext>
            </a:extLst>
          </p:cNvPr>
          <p:cNvSpPr txBox="1"/>
          <p:nvPr/>
        </p:nvSpPr>
        <p:spPr>
          <a:xfrm>
            <a:off x="640080" y="172720"/>
            <a:ext cx="215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fullpilot3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89165-47D0-1914-0B03-4B40760DC1DE}"/>
              </a:ext>
            </a:extLst>
          </p:cNvPr>
          <p:cNvSpPr txBox="1"/>
          <p:nvPr/>
        </p:nvSpPr>
        <p:spPr>
          <a:xfrm>
            <a:off x="5227365" y="620496"/>
            <a:ext cx="173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filtering</a:t>
            </a:r>
          </a:p>
        </p:txBody>
      </p:sp>
    </p:spTree>
    <p:extLst>
      <p:ext uri="{BB962C8B-B14F-4D97-AF65-F5344CB8AC3E}">
        <p14:creationId xmlns:p14="http://schemas.microsoft.com/office/powerpoint/2010/main" val="1161065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B41F-48EE-0030-5DB9-426C2EC0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5377-21D6-F50F-26DA-6A088E329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1573A-05F7-D5E9-56BC-43A161D47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542522"/>
            <a:ext cx="8192643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46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5D9E-9D4F-C497-148E-E65666841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test – </a:t>
            </a:r>
            <a:r>
              <a:rPr lang="en-US" dirty="0" err="1"/>
              <a:t>eeg</a:t>
            </a:r>
            <a:r>
              <a:rPr lang="en-US" dirty="0"/>
              <a:t> on, camera 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CD56E-07A8-D9DC-8529-75A019167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573" y="1427752"/>
            <a:ext cx="694469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14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3BA70A-468A-D618-A353-DA4CFAB10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432969"/>
            <a:ext cx="8726118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74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E738-E8DE-D387-0634-9C676979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test – </a:t>
            </a:r>
            <a:r>
              <a:rPr lang="en-US" dirty="0" err="1"/>
              <a:t>eeg</a:t>
            </a:r>
            <a:r>
              <a:rPr lang="en-US" dirty="0"/>
              <a:t> off, camera 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741DA-A56B-B0E3-20BD-BA8370FB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810400"/>
            <a:ext cx="5696745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FD97-2DE3-A26D-4B34-4B136071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65730-E6A0-CD7B-471C-3CE0AD615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 channel EEG + fNIRS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84616-8355-2AB0-E6F6-9954D1D82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282" y="504824"/>
            <a:ext cx="6410670" cy="61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57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2070-993E-A03F-6B9C-D51F03338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40A04-31A8-6B11-4E8F-F0315E7DD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12AFF-5CCB-749A-2622-0AEB0EB10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428206"/>
            <a:ext cx="8821381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49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313E-A138-0C40-77AF-2FB97186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085"/>
            <a:ext cx="10515600" cy="325755"/>
          </a:xfrm>
        </p:spPr>
        <p:txBody>
          <a:bodyPr>
            <a:normAutofit fontScale="90000"/>
          </a:bodyPr>
          <a:lstStyle/>
          <a:p>
            <a:r>
              <a:rPr lang="en-US" dirty="0"/>
              <a:t>Phantom no camera no lights no </a:t>
            </a:r>
            <a:r>
              <a:rPr lang="en-US" dirty="0" err="1"/>
              <a:t>eeg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986A1-C984-9A51-1BC5-1DCAC1597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977778"/>
            <a:ext cx="9895840" cy="52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05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CE71-966E-A825-5654-6EEA3EBF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F21B5-918D-34F5-3137-9E9ABE3BD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33131-7171-738D-6614-F7CAFCE9B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580627"/>
            <a:ext cx="8116433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10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7D0F9-58AE-5CE0-A6A3-489C560E1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Phantom no camera no lights no </a:t>
            </a:r>
            <a:r>
              <a:rPr lang="en-US" dirty="0" err="1"/>
              <a:t>eeg</a:t>
            </a:r>
            <a:r>
              <a:rPr lang="en-US" dirty="0"/>
              <a:t> no monitor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B8F41-DDC0-4E72-EF14-0515F367C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79" y="997314"/>
            <a:ext cx="10099042" cy="54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9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597A-C889-C72F-BBAA-2E15A593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31235-189A-73F2-6117-832312AF4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79813-CC00-9476-8D25-F4834566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7" y="489744"/>
            <a:ext cx="8316486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6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DEEA4-CC82-18AD-6A50-0D11089D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Lights on, </a:t>
            </a:r>
            <a:r>
              <a:rPr lang="en-US" dirty="0" err="1"/>
              <a:t>cpod</a:t>
            </a:r>
            <a:r>
              <a:rPr lang="en-US" dirty="0"/>
              <a:t> 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11114-7557-8693-E6C1-A68514BF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390" y="1490043"/>
            <a:ext cx="5687219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16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7F26D-BB60-0D29-7545-AFC65880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Lights off, </a:t>
            </a:r>
            <a:r>
              <a:rPr lang="en-US" dirty="0" err="1"/>
              <a:t>cpod</a:t>
            </a:r>
            <a:r>
              <a:rPr lang="en-US" dirty="0"/>
              <a:t> 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1281C-3B91-BE18-7E6A-B16F321E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259" y="1556727"/>
            <a:ext cx="5601482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39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37F02-B21D-6E28-C998-B0FACA73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Lights on, </a:t>
            </a:r>
            <a:r>
              <a:rPr lang="en-US" dirty="0" err="1"/>
              <a:t>cpod</a:t>
            </a:r>
            <a:r>
              <a:rPr lang="en-US" dirty="0"/>
              <a:t> covered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CAC0A-85C9-9371-3F36-D842515F9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969" y="1513531"/>
            <a:ext cx="563006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68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261C-371E-EE2B-F904-7E26A16A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Lights off, </a:t>
            </a:r>
            <a:r>
              <a:rPr lang="en-US" dirty="0" err="1"/>
              <a:t>cpod</a:t>
            </a:r>
            <a:r>
              <a:rPr lang="en-US" dirty="0"/>
              <a:t> covered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759F7-F090-DEEE-EFCB-6F6FD3D5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750" y="1512264"/>
            <a:ext cx="5449060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52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4736-5A9A-ACAB-0BA0-1AA17B39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on, </a:t>
            </a:r>
            <a:r>
              <a:rPr lang="en-US" dirty="0" err="1"/>
              <a:t>cpod</a:t>
            </a:r>
            <a:r>
              <a:rPr lang="en-US" dirty="0"/>
              <a:t> covered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0346A-0A61-C193-F69D-533B6175A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1491552"/>
            <a:ext cx="6430272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27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7CC68-87A0-7FF0-295B-93C4096F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Fullpilot1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56B24-F5B8-C8B6-AE05-AEABF9192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 us ITD, 500 us ITD, 5 deg ILD, 5 deg ILD + Mag</a:t>
            </a:r>
          </a:p>
          <a:p>
            <a:r>
              <a:rPr lang="en-US" dirty="0"/>
              <a:t>60 trials per condition (30 attend right, 30 attend left)</a:t>
            </a:r>
          </a:p>
          <a:p>
            <a:r>
              <a:rPr lang="en-US" dirty="0"/>
              <a:t>300 </a:t>
            </a:r>
            <a:r>
              <a:rPr lang="en-US" dirty="0" err="1"/>
              <a:t>ms</a:t>
            </a:r>
            <a:r>
              <a:rPr lang="en-US" dirty="0"/>
              <a:t> tokens</a:t>
            </a:r>
          </a:p>
          <a:p>
            <a:r>
              <a:rPr lang="en-US" dirty="0"/>
              <a:t>5 – 7 sec rest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C3B3D9-16A6-BB03-A472-F4A00153267B}"/>
              </a:ext>
            </a:extLst>
          </p:cNvPr>
          <p:cNvSpPr/>
          <p:nvPr/>
        </p:nvSpPr>
        <p:spPr>
          <a:xfrm>
            <a:off x="1174173" y="4707082"/>
            <a:ext cx="2317171" cy="1330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Cue (1.8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1E6602-6208-5952-E4A7-397EF6FA78B5}"/>
              </a:ext>
            </a:extLst>
          </p:cNvPr>
          <p:cNvSpPr/>
          <p:nvPr/>
        </p:nvSpPr>
        <p:spPr>
          <a:xfrm>
            <a:off x="3491344" y="4707082"/>
            <a:ext cx="4810991" cy="1330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Stim (4.8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E83069-3828-CDC7-CA68-5571869E91DE}"/>
              </a:ext>
            </a:extLst>
          </p:cNvPr>
          <p:cNvSpPr/>
          <p:nvPr/>
        </p:nvSpPr>
        <p:spPr>
          <a:xfrm>
            <a:off x="8302335" y="4715813"/>
            <a:ext cx="2358735" cy="1312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 (9-13 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AA6F7-B67D-21D8-1056-88356C9A1BC5}"/>
              </a:ext>
            </a:extLst>
          </p:cNvPr>
          <p:cNvSpPr txBox="1"/>
          <p:nvPr/>
        </p:nvSpPr>
        <p:spPr>
          <a:xfrm>
            <a:off x="6096000" y="6185694"/>
            <a:ext cx="4679818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 = 11.6, max = 12.6</a:t>
            </a:r>
          </a:p>
        </p:txBody>
      </p:sp>
    </p:spTree>
    <p:extLst>
      <p:ext uri="{BB962C8B-B14F-4D97-AF65-F5344CB8AC3E}">
        <p14:creationId xmlns:p14="http://schemas.microsoft.com/office/powerpoint/2010/main" val="2214432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2B9C19-2FA4-4F9D-FCA4-4F545784F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581" y="644187"/>
            <a:ext cx="7243613" cy="556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22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F0B1-33A0-E069-33FB-52E2285D02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ALPHA PLOTS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C53BC32-564F-5ADB-277A-560A20FBAB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42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41F8-BBD9-BBB2-8074-52B4426A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4317-7F0B-C827-CB43-821569D18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89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E7ED6-7535-E232-159F-C2FF0CAF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8D15A-BDD9-D25D-2D90-CDB60CC8C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31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7634-F6D1-BF2D-E6D9-D3C9C395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2E401-6B1A-CD3F-5F14-82607AA71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29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D841-DE32-6F69-D033-D3FCF9B1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99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0DE7F-7911-F38C-4033-EC6E3140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DD10B-5A81-777B-3704-3E1332EF3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94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89DF44-EC27-0428-2FEB-6E0E3C13F6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ERP Analyses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4B5FD75-2160-1052-05CD-B928DB8AB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378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6688-74B1-2B5E-EA23-5B2A9DBE8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3835"/>
          </a:xfrm>
        </p:spPr>
        <p:txBody>
          <a:bodyPr>
            <a:normAutofit fontScale="90000"/>
          </a:bodyPr>
          <a:lstStyle/>
          <a:p>
            <a:r>
              <a:rPr lang="en-US" dirty="0"/>
              <a:t>At </a:t>
            </a:r>
            <a:r>
              <a:rPr lang="en-US" dirty="0" err="1"/>
              <a:t>Cz</a:t>
            </a:r>
            <a:r>
              <a:rPr lang="en-US" dirty="0"/>
              <a:t>, ignoring first word pair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54571-7A7B-DD03-2B4C-CDAC4B1F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590"/>
            <a:ext cx="12192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72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430C-D5E5-F9AF-752B-74625F2F7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55"/>
          </a:xfrm>
        </p:spPr>
        <p:txBody>
          <a:bodyPr>
            <a:normAutofit fontScale="90000"/>
          </a:bodyPr>
          <a:lstStyle/>
          <a:p>
            <a:r>
              <a:rPr lang="en-US" dirty="0"/>
              <a:t>Frontocentral channels, ignoring first word pair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5BB75-3A9D-8859-9934-69AF2B471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190"/>
            <a:ext cx="12192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35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7F42-C72A-F181-0A82-88323EE67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915"/>
            <a:ext cx="10515600" cy="1325563"/>
          </a:xfrm>
        </p:spPr>
        <p:txBody>
          <a:bodyPr/>
          <a:lstStyle/>
          <a:p>
            <a:r>
              <a:rPr lang="en-US" dirty="0"/>
              <a:t>Behavior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62FD2-FD00-D841-83E5-89F92C67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900"/>
            <a:ext cx="12192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76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9765-2A79-50F0-AA23-6DF2EEC4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Frontocentral channels, ignoring first word pair, bash only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8D856C-2A50-A8E9-26CC-65E839466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900"/>
            <a:ext cx="12192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6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664D-DB32-E429-0036-85BE9DD07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12B2-8321-36BD-CEA5-6975B7DFB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Frontocentral channels, ignoring first word pair, {</a:t>
            </a:r>
            <a:r>
              <a:rPr lang="en-US" sz="3200" dirty="0" err="1"/>
              <a:t>dash,gash</a:t>
            </a:r>
            <a:r>
              <a:rPr lang="en-US" sz="3200" dirty="0"/>
              <a:t>} only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F72FF-5C13-F25E-1B13-D3A926D6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900"/>
            <a:ext cx="12192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165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42FB1-7D31-4A31-4247-A386AA5F8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347960" cy="153035"/>
          </a:xfrm>
        </p:spPr>
        <p:txBody>
          <a:bodyPr>
            <a:normAutofit fontScale="90000"/>
          </a:bodyPr>
          <a:lstStyle/>
          <a:p>
            <a:r>
              <a:rPr lang="en-US" dirty="0"/>
              <a:t>Ignoring first word pair individuals (all words)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A062EE-B2AD-5BBE-5CD3-23291E31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950"/>
            <a:ext cx="12192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11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4C3897-3EC6-4E27-6DF9-71B31A50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950"/>
            <a:ext cx="12192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67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46B430E-8748-BDD6-7290-8B274CFA9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950"/>
            <a:ext cx="12192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32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807C23-32D6-DEAB-DA86-B4EAFB99E5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NIRS Block Averages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45A80AC-64CA-7FFD-AB89-3C4C4610B5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Averaged over all trials</a:t>
            </a:r>
          </a:p>
        </p:txBody>
      </p:sp>
    </p:spTree>
    <p:extLst>
      <p:ext uri="{BB962C8B-B14F-4D97-AF65-F5344CB8AC3E}">
        <p14:creationId xmlns:p14="http://schemas.microsoft.com/office/powerpoint/2010/main" val="28832920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90FE-31BA-303C-19F9-450D75DF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E26E1-7433-AA17-97EC-139558EE5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62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E1B5-8AAA-9CCF-B0E4-B53C115C7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B2F00-A596-A246-EBD3-97F4910F7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36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62AA-8F42-849A-2754-31AD23B9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3E81-8659-AA8F-BA33-17C8D851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41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E2F0-1B99-600A-9558-1DEB57FC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30DF-EF68-1204-3086-DE6A82AF4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08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99967-FA16-3875-8B49-76C99718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" y="-236697"/>
            <a:ext cx="11882120" cy="959327"/>
          </a:xfrm>
        </p:spPr>
        <p:txBody>
          <a:bodyPr>
            <a:normAutofit/>
          </a:bodyPr>
          <a:lstStyle/>
          <a:p>
            <a:r>
              <a:rPr lang="en-US" sz="2800" dirty="0"/>
              <a:t>Whole Trial Mean Response over frontocentral channels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12175-4A62-E56F-52B0-7346C336DE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00" r="8000"/>
          <a:stretch/>
        </p:blipFill>
        <p:spPr>
          <a:xfrm>
            <a:off x="449580" y="468630"/>
            <a:ext cx="11447780" cy="65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319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20C8-8948-E433-F553-B46C71AA5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0C44B-C6BC-3819-8FB4-336DBFE3D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3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DAF68-12C5-688F-844A-8983A0A9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885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en-US" dirty="0"/>
              <a:t>Attend Lead vs. Attend Lag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22EBC-C98E-17C5-7233-92E80B9813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68" r="8000"/>
          <a:stretch/>
        </p:blipFill>
        <p:spPr>
          <a:xfrm>
            <a:off x="934720" y="873760"/>
            <a:ext cx="1028192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95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FE357F-FE70-86B3-7FE2-361A7CE4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51" t="1707" r="8665" b="2225"/>
          <a:stretch/>
        </p:blipFill>
        <p:spPr>
          <a:xfrm>
            <a:off x="314959" y="121920"/>
            <a:ext cx="11354293" cy="63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816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41FC5-10CB-5744-6FE0-C1F3651D1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515600" cy="874395"/>
          </a:xfrm>
        </p:spPr>
        <p:txBody>
          <a:bodyPr/>
          <a:lstStyle/>
          <a:p>
            <a:r>
              <a:rPr lang="en-US" dirty="0"/>
              <a:t>Mean ERP topographies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F2D63-BF07-132E-5D70-2E97F10A15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41" t="3115" r="8583" b="6691"/>
          <a:stretch/>
        </p:blipFill>
        <p:spPr>
          <a:xfrm>
            <a:off x="378460" y="843279"/>
            <a:ext cx="11435080" cy="593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7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39706</TotalTime>
  <Words>374</Words>
  <Application>Microsoft Office PowerPoint</Application>
  <PresentationFormat>Widescreen</PresentationFormat>
  <Paragraphs>66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Aptos</vt:lpstr>
      <vt:lpstr>Aptos Display</vt:lpstr>
      <vt:lpstr>Arial</vt:lpstr>
      <vt:lpstr>Office Theme</vt:lpstr>
      <vt:lpstr>Mild Master Neuroimaging pilot</vt:lpstr>
      <vt:lpstr>PowerPoint Presentation</vt:lpstr>
      <vt:lpstr>Imaging</vt:lpstr>
      <vt:lpstr>Fullpilot1</vt:lpstr>
      <vt:lpstr>Behavior</vt:lpstr>
      <vt:lpstr>Whole Trial Mean Response over frontocentral channels</vt:lpstr>
      <vt:lpstr>Attend Lead vs. Attend Lag</vt:lpstr>
      <vt:lpstr>PowerPoint Presentation</vt:lpstr>
      <vt:lpstr>Mean ERP topographies</vt:lpstr>
      <vt:lpstr>Button press topography</vt:lpstr>
      <vt:lpstr>Button press at Cz, Fz, and Pz</vt:lpstr>
      <vt:lpstr>Spectrogram of whole trial</vt:lpstr>
      <vt:lpstr>Spectrogram of whole trial</vt:lpstr>
      <vt:lpstr>Alpha question from Ben</vt:lpstr>
      <vt:lpstr>I am confused about nirs</vt:lpstr>
      <vt:lpstr>With 5-7 seconds of rest (fullpilot1)</vt:lpstr>
      <vt:lpstr>With 7-9 seconds of rest (fullpilot 2)</vt:lpstr>
      <vt:lpstr>5-7 sec rest – 0.07 Hz task rate</vt:lpstr>
      <vt:lpstr>7-9 sec rest – 0.067 Hz task rate</vt:lpstr>
      <vt:lpstr>9-13 seconds rest; Filter limits [0.01,0.3], task rate 0.05 - 0.06 Hz</vt:lpstr>
      <vt:lpstr>fullpilot1 fNIRS Spectrum</vt:lpstr>
      <vt:lpstr>PowerPoint Presentation</vt:lpstr>
      <vt:lpstr>fullpilot2</vt:lpstr>
      <vt:lpstr>PowerPoint Presentation</vt:lpstr>
      <vt:lpstr>PowerPoint Presentation</vt:lpstr>
      <vt:lpstr>PowerPoint Presentation</vt:lpstr>
      <vt:lpstr>Phantom test – eeg on, camera off</vt:lpstr>
      <vt:lpstr>PowerPoint Presentation</vt:lpstr>
      <vt:lpstr>Phantom test – eeg off, camera off</vt:lpstr>
      <vt:lpstr>PowerPoint Presentation</vt:lpstr>
      <vt:lpstr>Phantom no camera no lights no eeg</vt:lpstr>
      <vt:lpstr>PowerPoint Presentation</vt:lpstr>
      <vt:lpstr>Phantom no camera no lights no eeg no monitor</vt:lpstr>
      <vt:lpstr>PowerPoint Presentation</vt:lpstr>
      <vt:lpstr>Lights on, cpod on </vt:lpstr>
      <vt:lpstr>Lights off, cpod on</vt:lpstr>
      <vt:lpstr>Lights on, cpod covered</vt:lpstr>
      <vt:lpstr>Lights off, cpod covered</vt:lpstr>
      <vt:lpstr>Everything on, cpod covered</vt:lpstr>
      <vt:lpstr>PowerPoint Presentation</vt:lpstr>
      <vt:lpstr>ALPHA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ERP Analyses</vt:lpstr>
      <vt:lpstr>At Cz, ignoring first word pair</vt:lpstr>
      <vt:lpstr>Frontocentral channels, ignoring first word pair</vt:lpstr>
      <vt:lpstr>Frontocentral channels, ignoring first word pair, bash only</vt:lpstr>
      <vt:lpstr>Frontocentral channels, ignoring first word pair, {dash,gash} only</vt:lpstr>
      <vt:lpstr>Ignoring first word pair individuals (all words)</vt:lpstr>
      <vt:lpstr>PowerPoint Presentation</vt:lpstr>
      <vt:lpstr>PowerPoint Presentation</vt:lpstr>
      <vt:lpstr>NIRS Block Averages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Noah Richardson</dc:creator>
  <cp:lastModifiedBy>Ben Noah Richardson</cp:lastModifiedBy>
  <cp:revision>80</cp:revision>
  <dcterms:created xsi:type="dcterms:W3CDTF">2024-10-08T16:40:27Z</dcterms:created>
  <dcterms:modified xsi:type="dcterms:W3CDTF">2025-04-30T14:14:42Z</dcterms:modified>
</cp:coreProperties>
</file>